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8288000" cy="10287000"/>
  <p:notesSz cx="6858000" cy="9144000"/>
  <p:embeddedFontLst>
    <p:embeddedFont>
      <p:font typeface="Source Han Sans KR" panose="020B0600000101010101" charset="-127"/>
      <p:regular r:id="rId27"/>
    </p:embeddedFont>
    <p:embeddedFont>
      <p:font typeface="Source Han Sans KR Bold" panose="020B0600000101010101" charset="-127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12.09.2024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이러한 부가 기능들을 한 곳에 모아서 독립적인 모듈로 정의하고, 이걸 Aspect 라고 부릅니다.</a:t>
            </a:r>
          </a:p>
          <a:p>
            <a:endParaRPr lang="en-US"/>
          </a:p>
          <a:p>
            <a:r>
              <a:rPr lang="en-US"/>
              <a:t>따라서 기존 클래스에는 핵심 비즈니스 로직만 남게 되고, 코드의 중복을 제거할 수 있습니다.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* 은 아무 값이 들어와도 된다는 뜻이고, 파라미터에서의 .. 은 파라미터의 타입과 파라미터 수가 상관없다는 뜻입니다.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스프링 AOP는 Bean에서만 동작합니다. 따라서 @Component 어노테이션 등을 통해 스프링 Bean으로 등록해줘야한다. @Aspect 어노테이션을 붙여서 이 클래스가 Aspect라는 것을 명시해준다. </a:t>
            </a:r>
          </a:p>
          <a:p>
            <a:r>
              <a:rPr lang="en-US"/>
              <a:t> </a:t>
            </a:r>
          </a:p>
          <a:p>
            <a:r>
              <a:rPr lang="en-US"/>
              <a:t>logPerf() 메서드는 @Around 어노테이션의 execution을 통해 Advice를 적용할 범위를 지정해줄 수 있다.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해당 메서드를 적용시킬 특정 메서드에 @PerfLogging 어노테이션을 붙여주기만 하면 logPerf() 기능이 동작한다. 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코드의 중복을 줄이고 </a:t>
            </a:r>
          </a:p>
          <a:p>
            <a:r>
              <a:rPr lang="en-US"/>
              <a:t>재사용성과 유지보수성을 높일 수 있다.</a:t>
            </a:r>
          </a:p>
          <a:p>
            <a:endParaRPr lang="en-US"/>
          </a:p>
          <a:p>
            <a:r>
              <a:rPr lang="en-US"/>
              <a:t>개발자는 반복 작업을 줄이고 핵심 기능 개발에만 집중할 수 있다.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하나의 소프트웨어가 하나의 거대한 OOP로써 설계되고 프로그래밍 되었다면 </a:t>
            </a:r>
          </a:p>
          <a:p>
            <a:r>
              <a:rPr lang="en-US"/>
              <a:t>이것을 각 기능별로 모듈화 해서 분리를 시키는 것이 AOP 입니다.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메소드 실행 흐름이 있고 </a:t>
            </a:r>
          </a:p>
          <a:p>
            <a:r>
              <a:rPr lang="en-US"/>
              <a:t>부가 기능(advice)들이 적용될 위치인 join point가 존재</a:t>
            </a:r>
          </a:p>
          <a:p>
            <a:endParaRPr lang="en-US"/>
          </a:p>
          <a:p>
            <a:r>
              <a:rPr lang="en-US"/>
              <a:t>aspect는 부가기능인 advice와 부가기능을 어디에 적용할지 결정하는 pointcut이 있습니다.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클라이언트가 타깃을 바로 호출하고 있는 상황일 때</a:t>
            </a:r>
          </a:p>
          <a:p>
            <a:r>
              <a:rPr lang="en-US"/>
              <a:t>이 사이에서 프록시가 타깃인 것 처럼 위장해서 클라이언트의 요청을 대신 받아줍니다.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hjDSKhyYK14&amp;t=344s" TargetMode="External"/><Relationship Id="rId2" Type="http://schemas.openxmlformats.org/officeDocument/2006/relationships/hyperlink" Target="https://hstory0208.tistory.com/entry/Spring-%EC%8A%A4%ED%94%84%EB%A7%81-AOP-Pointcut-%ED%91%9C%ED%98%84%EC%8B%9D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velog.io/@bernard/Spring-AOP-%EA%B0%84%EB%8B%A8-%EC%A0%95%EB%A6%AC" TargetMode="External"/><Relationship Id="rId5" Type="http://schemas.openxmlformats.org/officeDocument/2006/relationships/hyperlink" Target="https://code-lab1.tistory.com/193" TargetMode="External"/><Relationship Id="rId4" Type="http://schemas.openxmlformats.org/officeDocument/2006/relationships/hyperlink" Target="https://engkimbs.tistory.com/entry/%EC%8A%A4%ED%94%84%EB%A7%81AOP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5937361" y="5444768"/>
            <a:ext cx="184469" cy="780444"/>
          </a:xfrm>
          <a:custGeom>
            <a:avLst/>
            <a:gdLst/>
            <a:ahLst/>
            <a:cxnLst/>
            <a:rect l="l" t="t" r="r" b="b"/>
            <a:pathLst>
              <a:path w="184469" h="780444">
                <a:moveTo>
                  <a:pt x="0" y="0"/>
                </a:moveTo>
                <a:lnTo>
                  <a:pt x="184469" y="0"/>
                </a:lnTo>
                <a:lnTo>
                  <a:pt x="184469" y="780444"/>
                </a:lnTo>
                <a:lnTo>
                  <a:pt x="0" y="78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 flipH="1">
            <a:off x="12162830" y="5444768"/>
            <a:ext cx="184469" cy="780444"/>
          </a:xfrm>
          <a:custGeom>
            <a:avLst/>
            <a:gdLst/>
            <a:ahLst/>
            <a:cxnLst/>
            <a:rect l="l" t="t" r="r" b="b"/>
            <a:pathLst>
              <a:path w="184469" h="780444">
                <a:moveTo>
                  <a:pt x="184468" y="0"/>
                </a:moveTo>
                <a:lnTo>
                  <a:pt x="0" y="0"/>
                </a:lnTo>
                <a:lnTo>
                  <a:pt x="0" y="780444"/>
                </a:lnTo>
                <a:lnTo>
                  <a:pt x="184468" y="780444"/>
                </a:lnTo>
                <a:lnTo>
                  <a:pt x="18446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6125170" y="3555477"/>
            <a:ext cx="6037659" cy="1441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77"/>
              </a:lnSpc>
              <a:spcBef>
                <a:spcPct val="0"/>
              </a:spcBef>
            </a:pPr>
            <a:r>
              <a:rPr lang="en-US" sz="8483" b="1">
                <a:solidFill>
                  <a:srgbClr val="85BD59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Spring AOP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455205" y="5539715"/>
            <a:ext cx="5374481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Aspect Oriented Programming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289131" y="9033510"/>
            <a:ext cx="1540669" cy="694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2024.09.12</a:t>
            </a:r>
          </a:p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dirty="0" err="1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이수현</a:t>
            </a:r>
            <a:endParaRPr lang="en-US" sz="1999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952500"/>
            <a:ext cx="2810681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AOP 용어</a:t>
            </a:r>
          </a:p>
        </p:txBody>
      </p:sp>
      <p:sp>
        <p:nvSpPr>
          <p:cNvPr id="6" name="Freeform 6"/>
          <p:cNvSpPr/>
          <p:nvPr/>
        </p:nvSpPr>
        <p:spPr>
          <a:xfrm>
            <a:off x="10444148" y="241162"/>
            <a:ext cx="7632134" cy="4970427"/>
          </a:xfrm>
          <a:custGeom>
            <a:avLst/>
            <a:gdLst/>
            <a:ahLst/>
            <a:cxnLst/>
            <a:rect l="l" t="t" r="r" b="b"/>
            <a:pathLst>
              <a:path w="7632134" h="4970427">
                <a:moveTo>
                  <a:pt x="0" y="0"/>
                </a:moveTo>
                <a:lnTo>
                  <a:pt x="7632134" y="0"/>
                </a:lnTo>
                <a:lnTo>
                  <a:pt x="7632134" y="4970427"/>
                </a:lnTo>
                <a:lnTo>
                  <a:pt x="0" y="49704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1736863"/>
            <a:ext cx="12210336" cy="753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Aspect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부가기능을 모듈화 한 것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Aspect = Advice + Pointcut  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40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Target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Aspect를 적용하는 곳 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클래스, 메서드 등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518160" lvl="1" indent="-259080" algn="l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Advice </a:t>
            </a:r>
          </a:p>
          <a:p>
            <a:pPr marL="1036320" lvl="2" indent="-345440" algn="l">
              <a:lnSpc>
                <a:spcPts val="3359"/>
              </a:lnSpc>
              <a:spcBef>
                <a:spcPct val="0"/>
              </a:spcBef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실질적으로 어떤 일을 해야할 지에 대한 것, 실질적인 부가기능을 담은 구현체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40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Join Point</a:t>
            </a:r>
            <a:r>
              <a:rPr lang="en-US" sz="24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Advice가 적용될 위치, 끼어들 수 있는 지점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메서드 진입 지점, 생성자 호출 시점, 필드에서 값을 꺼내올 때 등 다양한 시점에 적용 가능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Point Cut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JointPoint의 상세한 스펙을 정의한 것</a:t>
            </a:r>
          </a:p>
          <a:p>
            <a:pPr marL="1036320" lvl="2" indent="-345440" algn="l">
              <a:lnSpc>
                <a:spcPts val="3359"/>
              </a:lnSpc>
              <a:spcBef>
                <a:spcPct val="0"/>
              </a:spcBef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“A를 메서드의 진입 시점에 호출할 것”처럼  구체적으로 Advice가 실행될 지점을 정함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952500"/>
            <a:ext cx="3435344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AOP 적용 시점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08444" y="2104390"/>
            <a:ext cx="16150856" cy="708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컴파일 시점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소스 코드를 컴파일하는 과정에서 AOP 관련 코드를 삽입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AspectJ 전용 컴파일러가 필요함</a:t>
            </a:r>
          </a:p>
          <a:p>
            <a:pPr algn="l">
              <a:lnSpc>
                <a:spcPts val="4199"/>
              </a:lnSpc>
            </a:pPr>
            <a:endParaRPr lang="en-US" sz="2799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4199"/>
              </a:lnSpc>
            </a:pPr>
            <a:r>
              <a:rPr lang="en-US" sz="29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클래스 로딩 시점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클래스가 로딩되는 시점에 바이트 코드에 AOP 적용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별도의 옵션과 클래스 로더 조작기를 지정해야 함</a:t>
            </a:r>
          </a:p>
          <a:p>
            <a:pPr algn="l">
              <a:lnSpc>
                <a:spcPts val="4199"/>
              </a:lnSpc>
            </a:pPr>
            <a:endParaRPr lang="en-US" sz="2799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4199"/>
              </a:lnSpc>
            </a:pPr>
            <a:r>
              <a:rPr lang="en-US" sz="29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런타임 시점 &lt;- 스프링에서 채택한 방법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런타임 도중 프록시 객체를 생성해서 AOP 관련 코드 삽입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특정 타겟 Class를 부가기능을 제공하는 </a:t>
            </a:r>
            <a:r>
              <a:rPr lang="en-US" sz="27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프록시로 감싸서 실행하는 방식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A라는 클래스 타입의 Bean을 만들 때 A 타입의 Proxy Bean을 만들어 Proxy Bean이 Aspect 코드를 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추가하여 동작하는 방법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  <a:endParaRPr lang="en-US" sz="2799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952500"/>
            <a:ext cx="3435344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프록시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196940" y="2506415"/>
            <a:ext cx="11894120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자신이 클라이언트가 사용하려고 하는 실제 대상인 것처럼 위장해서 </a:t>
            </a:r>
          </a:p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클라이언트의 요청을 받아주는 것 (대리인, 대리자)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196940" y="4998686"/>
            <a:ext cx="11894120" cy="1525297"/>
            <a:chOff x="0" y="0"/>
            <a:chExt cx="15858827" cy="2033729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4114800" cy="2033729"/>
              <a:chOff x="0" y="0"/>
              <a:chExt cx="812800" cy="401724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12800" cy="401724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01724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01724"/>
                    </a:lnTo>
                    <a:lnTo>
                      <a:pt x="0" y="401724"/>
                    </a:lnTo>
                    <a:close/>
                  </a:path>
                </a:pathLst>
              </a:custGeom>
              <a:solidFill>
                <a:srgbClr val="FFFFFF"/>
              </a:solidFill>
              <a:ln w="95250" cap="sq">
                <a:solidFill>
                  <a:srgbClr val="FD5B43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-57150"/>
                <a:ext cx="812800" cy="4588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919"/>
                  </a:lnSpc>
                </a:pPr>
                <a:r>
                  <a:rPr lang="en-US" sz="2799" b="1">
                    <a:solidFill>
                      <a:srgbClr val="000000"/>
                    </a:solidFill>
                    <a:latin typeface="Source Han Sans KR Bold"/>
                    <a:ea typeface="Source Han Sans KR Bold"/>
                    <a:cs typeface="Source Han Sans KR Bold"/>
                    <a:sym typeface="Source Han Sans KR Bold"/>
                  </a:rPr>
                  <a:t>클라이언트</a:t>
                </a:r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11744027" y="0"/>
              <a:ext cx="4114800" cy="2033729"/>
              <a:chOff x="0" y="0"/>
              <a:chExt cx="812800" cy="401724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12800" cy="401724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01724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01724"/>
                    </a:lnTo>
                    <a:lnTo>
                      <a:pt x="0" y="401724"/>
                    </a:lnTo>
                    <a:close/>
                  </a:path>
                </a:pathLst>
              </a:custGeom>
              <a:solidFill>
                <a:srgbClr val="FFFFFF"/>
              </a:solidFill>
              <a:ln w="95250" cap="sq">
                <a:solidFill>
                  <a:srgbClr val="FD5B43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57150"/>
                <a:ext cx="812800" cy="4588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919"/>
                  </a:lnSpc>
                </a:pPr>
                <a:r>
                  <a:rPr lang="en-US" sz="2799" b="1">
                    <a:solidFill>
                      <a:srgbClr val="000000"/>
                    </a:solidFill>
                    <a:latin typeface="Source Han Sans KR Bold"/>
                    <a:ea typeface="Source Han Sans KR Bold"/>
                    <a:cs typeface="Source Han Sans KR Bold"/>
                    <a:sym typeface="Source Han Sans KR Bold"/>
                  </a:rPr>
                  <a:t>타깃</a:t>
                </a:r>
              </a:p>
            </p:txBody>
          </p:sp>
        </p:grpSp>
        <p:sp>
          <p:nvSpPr>
            <p:cNvPr id="14" name="AutoShape 14"/>
            <p:cNvSpPr/>
            <p:nvPr/>
          </p:nvSpPr>
          <p:spPr>
            <a:xfrm flipV="1">
              <a:off x="4114800" y="1016865"/>
              <a:ext cx="8032947" cy="2540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196940" y="4989161"/>
            <a:ext cx="11894120" cy="1544347"/>
            <a:chOff x="0" y="0"/>
            <a:chExt cx="15858827" cy="2059129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0"/>
              <a:ext cx="4114800" cy="2033729"/>
              <a:chOff x="0" y="0"/>
              <a:chExt cx="812800" cy="401724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401724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01724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01724"/>
                    </a:lnTo>
                    <a:lnTo>
                      <a:pt x="0" y="401724"/>
                    </a:lnTo>
                    <a:close/>
                  </a:path>
                </a:pathLst>
              </a:custGeom>
              <a:solidFill>
                <a:srgbClr val="FFFFFF"/>
              </a:solidFill>
              <a:ln w="95250" cap="sq">
                <a:solidFill>
                  <a:srgbClr val="FD5B43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57150"/>
                <a:ext cx="812800" cy="4588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919"/>
                  </a:lnSpc>
                </a:pPr>
                <a:r>
                  <a:rPr lang="en-US" sz="2799" b="1">
                    <a:solidFill>
                      <a:srgbClr val="000000"/>
                    </a:solidFill>
                    <a:latin typeface="Source Han Sans KR Bold"/>
                    <a:ea typeface="Source Han Sans KR Bold"/>
                    <a:cs typeface="Source Han Sans KR Bold"/>
                    <a:sym typeface="Source Han Sans KR Bold"/>
                  </a:rPr>
                  <a:t>클라이언트</a:t>
                </a: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11744027" y="0"/>
              <a:ext cx="4114800" cy="2033729"/>
              <a:chOff x="0" y="0"/>
              <a:chExt cx="812800" cy="401724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401724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01724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01724"/>
                    </a:lnTo>
                    <a:lnTo>
                      <a:pt x="0" y="401724"/>
                    </a:lnTo>
                    <a:close/>
                  </a:path>
                </a:pathLst>
              </a:custGeom>
              <a:solidFill>
                <a:srgbClr val="FFFFFF"/>
              </a:solidFill>
              <a:ln w="95250" cap="sq">
                <a:solidFill>
                  <a:srgbClr val="FD5B43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57150"/>
                <a:ext cx="812800" cy="4588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919"/>
                  </a:lnSpc>
                </a:pPr>
                <a:r>
                  <a:rPr lang="en-US" sz="2799" b="1">
                    <a:solidFill>
                      <a:srgbClr val="000000"/>
                    </a:solidFill>
                    <a:latin typeface="Source Han Sans KR Bold"/>
                    <a:ea typeface="Source Han Sans KR Bold"/>
                    <a:cs typeface="Source Han Sans KR Bold"/>
                    <a:sym typeface="Source Han Sans KR Bold"/>
                  </a:rPr>
                  <a:t>타깃</a:t>
                </a: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>
              <a:off x="5872014" y="25400"/>
              <a:ext cx="4114800" cy="2033729"/>
              <a:chOff x="0" y="0"/>
              <a:chExt cx="812800" cy="401724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401724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01724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401724"/>
                    </a:lnTo>
                    <a:lnTo>
                      <a:pt x="0" y="401724"/>
                    </a:lnTo>
                    <a:close/>
                  </a:path>
                </a:pathLst>
              </a:custGeom>
              <a:solidFill>
                <a:srgbClr val="FFFFFF"/>
              </a:solidFill>
              <a:ln w="95250" cap="sq">
                <a:solidFill>
                  <a:srgbClr val="FD5B43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4" name="TextBox 24"/>
              <p:cNvSpPr txBox="1"/>
              <p:nvPr/>
            </p:nvSpPr>
            <p:spPr>
              <a:xfrm>
                <a:off x="0" y="-57150"/>
                <a:ext cx="812800" cy="4588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919"/>
                  </a:lnSpc>
                </a:pPr>
                <a:r>
                  <a:rPr lang="en-US" sz="2799" b="1">
                    <a:solidFill>
                      <a:srgbClr val="000000"/>
                    </a:solidFill>
                    <a:latin typeface="Source Han Sans KR Bold"/>
                    <a:ea typeface="Source Han Sans KR Bold"/>
                    <a:cs typeface="Source Han Sans KR Bold"/>
                    <a:sym typeface="Source Han Sans KR Bold"/>
                  </a:rPr>
                  <a:t>프록시</a:t>
                </a:r>
              </a:p>
            </p:txBody>
          </p:sp>
        </p:grpSp>
        <p:sp>
          <p:nvSpPr>
            <p:cNvPr id="25" name="AutoShape 25"/>
            <p:cNvSpPr/>
            <p:nvPr/>
          </p:nvSpPr>
          <p:spPr>
            <a:xfrm>
              <a:off x="4114800" y="1042265"/>
              <a:ext cx="1757214" cy="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" name="AutoShape 26"/>
            <p:cNvSpPr/>
            <p:nvPr/>
          </p:nvSpPr>
          <p:spPr>
            <a:xfrm>
              <a:off x="9986814" y="1042265"/>
              <a:ext cx="1757214" cy="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  <p:txBody>
            <a:bodyPr/>
            <a:lstStyle/>
            <a:p>
              <a:endParaRPr lang="ko-KR" altLang="en-US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952500"/>
            <a:ext cx="478331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Spring AOP의 특징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573810"/>
            <a:ext cx="14548724" cy="3453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1. 프록시는 메서드 오버라이딩 개념으로 동작하기 때문에,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스프링 AOP는 </a:t>
            </a:r>
            <a:r>
              <a:rPr lang="en-US" sz="27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메서드 실행 시점에만 AOP를 적용할 수 있다</a:t>
            </a: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2. 스프링 AOP는 스프링 컨테이너가 관리할 수 있는 </a:t>
            </a:r>
            <a:r>
              <a:rPr lang="en-US" sz="27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Bean에만 AOP를 적용할 수 있다.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 b="1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3. Aspect J를 직접 사용하는 것이 아니라. Aspect J의 문접을 차용하고 프록시 방식의 AOP를 적용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98684" y="2760260"/>
            <a:ext cx="172201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@Before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028310" y="2760260"/>
            <a:ext cx="865020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Advice 타겟 메서드가 호출되기 전에 Advice 기능 수행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03982" y="4049104"/>
            <a:ext cx="171671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@After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77610" y="5338154"/>
            <a:ext cx="326611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@AfterRunning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73800" y="6627204"/>
            <a:ext cx="326992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@AfterThrowing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96481" y="7916254"/>
            <a:ext cx="2049745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@Around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028310" y="4049104"/>
            <a:ext cx="10556257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타겟 메서드의 결과에 관계없이 타겟 메서드가 완료되면 Advice 기능 수행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28310" y="5338154"/>
            <a:ext cx="9878248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타겟 메서드가 성공적으로 결과값을 반환 한 후에 Advice 기능 수행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028310" y="6627204"/>
            <a:ext cx="8174122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타겟 메서드가 수행 중 예외를 던지면 Advice 기능 수행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028310" y="7916254"/>
            <a:ext cx="10556257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Advice가 타겟 메서드를 감싸 타겟 메서드 호출 전, 후에 Advice 기능 수행</a:t>
            </a:r>
          </a:p>
        </p:txBody>
      </p:sp>
      <p:sp>
        <p:nvSpPr>
          <p:cNvPr id="15" name="AutoShape 15"/>
          <p:cNvSpPr/>
          <p:nvPr/>
        </p:nvSpPr>
        <p:spPr>
          <a:xfrm>
            <a:off x="1940992" y="2379181"/>
            <a:ext cx="14406017" cy="0"/>
          </a:xfrm>
          <a:prstGeom prst="line">
            <a:avLst/>
          </a:prstGeom>
          <a:ln w="19050" cap="flat">
            <a:solidFill>
              <a:srgbClr val="9F9F9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AutoShape 16"/>
          <p:cNvSpPr/>
          <p:nvPr/>
        </p:nvSpPr>
        <p:spPr>
          <a:xfrm>
            <a:off x="1931467" y="3646720"/>
            <a:ext cx="14406017" cy="0"/>
          </a:xfrm>
          <a:prstGeom prst="line">
            <a:avLst/>
          </a:prstGeom>
          <a:ln w="19050" cap="flat">
            <a:solidFill>
              <a:srgbClr val="9F9F9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7" name="AutoShape 17"/>
          <p:cNvSpPr/>
          <p:nvPr/>
        </p:nvSpPr>
        <p:spPr>
          <a:xfrm>
            <a:off x="1931467" y="4905375"/>
            <a:ext cx="14406017" cy="0"/>
          </a:xfrm>
          <a:prstGeom prst="line">
            <a:avLst/>
          </a:prstGeom>
          <a:ln w="19050" cap="flat">
            <a:solidFill>
              <a:srgbClr val="9F9F9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8" name="AutoShape 18"/>
          <p:cNvSpPr/>
          <p:nvPr/>
        </p:nvSpPr>
        <p:spPr>
          <a:xfrm>
            <a:off x="1931467" y="6225066"/>
            <a:ext cx="14406017" cy="0"/>
          </a:xfrm>
          <a:prstGeom prst="line">
            <a:avLst/>
          </a:prstGeom>
          <a:ln w="19050" cap="flat">
            <a:solidFill>
              <a:srgbClr val="9F9F9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9" name="AutoShape 19"/>
          <p:cNvSpPr/>
          <p:nvPr/>
        </p:nvSpPr>
        <p:spPr>
          <a:xfrm>
            <a:off x="1931467" y="7501759"/>
            <a:ext cx="14406017" cy="0"/>
          </a:xfrm>
          <a:prstGeom prst="line">
            <a:avLst/>
          </a:prstGeom>
          <a:ln w="19050" cap="flat">
            <a:solidFill>
              <a:srgbClr val="9F9F9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0" name="AutoShape 20"/>
          <p:cNvSpPr/>
          <p:nvPr/>
        </p:nvSpPr>
        <p:spPr>
          <a:xfrm>
            <a:off x="1931467" y="8835929"/>
            <a:ext cx="14406017" cy="0"/>
          </a:xfrm>
          <a:prstGeom prst="line">
            <a:avLst/>
          </a:prstGeom>
          <a:ln w="19050" cap="flat">
            <a:solidFill>
              <a:srgbClr val="9F9F9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1028700" y="952500"/>
            <a:ext cx="948936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Advice가 지원하는 어노테이션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253583" y="1435418"/>
            <a:ext cx="9780834" cy="8191449"/>
          </a:xfrm>
          <a:custGeom>
            <a:avLst/>
            <a:gdLst/>
            <a:ahLst/>
            <a:cxnLst/>
            <a:rect l="l" t="t" r="r" b="b"/>
            <a:pathLst>
              <a:path w="9780834" h="8191449">
                <a:moveTo>
                  <a:pt x="0" y="0"/>
                </a:moveTo>
                <a:lnTo>
                  <a:pt x="9780834" y="0"/>
                </a:lnTo>
                <a:lnTo>
                  <a:pt x="9780834" y="8191449"/>
                </a:lnTo>
                <a:lnTo>
                  <a:pt x="0" y="81914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952500"/>
            <a:ext cx="948936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Advice가 지원하는 어노테이션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952500"/>
            <a:ext cx="6178574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Pointcut 표현식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816943"/>
            <a:ext cx="14897815" cy="5850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l">
              <a:lnSpc>
                <a:spcPts val="467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execution : 메소드 실행 조인 포인트를 매칭한다. 스프링 AOP에서 가장 많이 사용하고, 기능도 복잡하다.</a:t>
            </a:r>
          </a:p>
          <a:p>
            <a:pPr marL="561339" lvl="1" indent="-280669" algn="l">
              <a:lnSpc>
                <a:spcPts val="467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within : 특정 타입 내의 조인 포인트를 매칭한다.</a:t>
            </a:r>
          </a:p>
          <a:p>
            <a:pPr marL="561339" lvl="1" indent="-280669" algn="l">
              <a:lnSpc>
                <a:spcPts val="467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args : 인자가 주어진 타입의 인스턴스인 조인 포인트</a:t>
            </a:r>
          </a:p>
          <a:p>
            <a:pPr marL="561339" lvl="1" indent="-280669" algn="l">
              <a:lnSpc>
                <a:spcPts val="467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this : 스프링 빈 객체(스프링 AOP 프록시)를 대상으로 하는 조인 포인트</a:t>
            </a:r>
          </a:p>
          <a:p>
            <a:pPr marL="561339" lvl="1" indent="-280669" algn="l">
              <a:lnSpc>
                <a:spcPts val="467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target : Target 객체(스프링 AOP 프록시가 가르키는 실제 대상)를 대상으로 하는 조인 포인트</a:t>
            </a:r>
          </a:p>
          <a:p>
            <a:pPr marL="561339" lvl="1" indent="-280669" algn="l">
              <a:lnSpc>
                <a:spcPts val="467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@target : 실행 객체의 클래스에 주어진 타입의 애노테이션이 있는 조인 포인트</a:t>
            </a:r>
          </a:p>
          <a:p>
            <a:pPr marL="561339" lvl="1" indent="-280669" algn="l">
              <a:lnSpc>
                <a:spcPts val="467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@within : 주어진 애노테이션이 있는 타입 내 조인 포인트</a:t>
            </a:r>
          </a:p>
          <a:p>
            <a:pPr marL="561339" lvl="1" indent="-280669" algn="l">
              <a:lnSpc>
                <a:spcPts val="467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@annotation : 메서드가 주어진 애노테이션을 가지고 있는 조인 포인트를 매칭</a:t>
            </a:r>
          </a:p>
          <a:p>
            <a:pPr marL="561339" lvl="1" indent="-280669" algn="l">
              <a:lnSpc>
                <a:spcPts val="467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@args : 전달된 실제 인수의 런타임 타입이 주어진 타입의 애노테이션을 갖는 조인 포인트</a:t>
            </a:r>
          </a:p>
          <a:p>
            <a:pPr marL="561339" lvl="1" indent="-280669" algn="l">
              <a:lnSpc>
                <a:spcPts val="467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bean : 스프링 전용 포인트컷 지시자, 빈의 이름으로 포인트컷을 지정한다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204127"/>
            <a:ext cx="2389346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포인트컷 지시자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352657" y="3573002"/>
            <a:ext cx="13582686" cy="3140996"/>
          </a:xfrm>
          <a:custGeom>
            <a:avLst/>
            <a:gdLst/>
            <a:ahLst/>
            <a:cxnLst/>
            <a:rect l="l" t="t" r="r" b="b"/>
            <a:pathLst>
              <a:path w="13582686" h="3140996">
                <a:moveTo>
                  <a:pt x="0" y="0"/>
                </a:moveTo>
                <a:lnTo>
                  <a:pt x="13582686" y="0"/>
                </a:lnTo>
                <a:lnTo>
                  <a:pt x="13582686" y="3140996"/>
                </a:lnTo>
                <a:lnTo>
                  <a:pt x="0" y="31409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952500"/>
            <a:ext cx="6178574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Pointcut 표현식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952500"/>
            <a:ext cx="3435344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스프링 AOP 구현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653029"/>
            <a:ext cx="11225332" cy="2776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1. 경로 지정 방식</a:t>
            </a:r>
          </a:p>
          <a:p>
            <a:pPr algn="l">
              <a:lnSpc>
                <a:spcPts val="4479"/>
              </a:lnSpc>
            </a:pPr>
            <a:endParaRPr lang="en-US" sz="3199" b="1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l">
              <a:lnSpc>
                <a:spcPts val="4479"/>
              </a:lnSpc>
            </a:pPr>
            <a:r>
              <a:rPr lang="en-US" sz="31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2. 특정 어노테이션이 붙은 포인트에 해당 Aspect를 실행하는 방식</a:t>
            </a:r>
          </a:p>
          <a:p>
            <a:pPr algn="l">
              <a:lnSpc>
                <a:spcPts val="4479"/>
              </a:lnSpc>
            </a:pPr>
            <a:endParaRPr lang="en-US" sz="3199" b="1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l">
              <a:lnSpc>
                <a:spcPts val="4479"/>
              </a:lnSpc>
              <a:spcBef>
                <a:spcPct val="0"/>
              </a:spcBef>
            </a:pPr>
            <a:r>
              <a:rPr lang="en-US" sz="31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3. 특정 Bean 전체에 해당 기능을 적용시키는 방식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493371" y="4769146"/>
            <a:ext cx="11301259" cy="748708"/>
          </a:xfrm>
          <a:custGeom>
            <a:avLst/>
            <a:gdLst/>
            <a:ahLst/>
            <a:cxnLst/>
            <a:rect l="l" t="t" r="r" b="b"/>
            <a:pathLst>
              <a:path w="11301259" h="748708">
                <a:moveTo>
                  <a:pt x="0" y="0"/>
                </a:moveTo>
                <a:lnTo>
                  <a:pt x="11301258" y="0"/>
                </a:lnTo>
                <a:lnTo>
                  <a:pt x="11301258" y="748708"/>
                </a:lnTo>
                <a:lnTo>
                  <a:pt x="0" y="7487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952500"/>
            <a:ext cx="3435344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스프링 AOP 구현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090475" y="2537268"/>
            <a:ext cx="2107049" cy="580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의존성 추가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93371" y="4138753"/>
            <a:ext cx="1044625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gradle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958435" y="4463415"/>
            <a:ext cx="2371130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sz="72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AOP?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19907" y="1903291"/>
            <a:ext cx="15848186" cy="7567509"/>
          </a:xfrm>
          <a:custGeom>
            <a:avLst/>
            <a:gdLst/>
            <a:ahLst/>
            <a:cxnLst/>
            <a:rect l="l" t="t" r="r" b="b"/>
            <a:pathLst>
              <a:path w="15848186" h="7567509">
                <a:moveTo>
                  <a:pt x="0" y="0"/>
                </a:moveTo>
                <a:lnTo>
                  <a:pt x="15848186" y="0"/>
                </a:lnTo>
                <a:lnTo>
                  <a:pt x="15848186" y="7567509"/>
                </a:lnTo>
                <a:lnTo>
                  <a:pt x="0" y="756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162713" y="1973337"/>
            <a:ext cx="2494887" cy="1265163"/>
            <a:chOff x="0" y="0"/>
            <a:chExt cx="657090" cy="33321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57089" cy="333212"/>
            </a:xfrm>
            <a:custGeom>
              <a:avLst/>
              <a:gdLst/>
              <a:ahLst/>
              <a:cxnLst/>
              <a:rect l="l" t="t" r="r" b="b"/>
              <a:pathLst>
                <a:path w="657089" h="333212">
                  <a:moveTo>
                    <a:pt x="0" y="0"/>
                  </a:moveTo>
                  <a:lnTo>
                    <a:pt x="657089" y="0"/>
                  </a:lnTo>
                  <a:lnTo>
                    <a:pt x="657089" y="333212"/>
                  </a:lnTo>
                  <a:lnTo>
                    <a:pt x="0" y="3332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FF3131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657090" cy="3808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952500"/>
            <a:ext cx="7408297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스프링 AOP 구현 - 경로 지정 방식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854857" y="4399218"/>
            <a:ext cx="11102952" cy="763332"/>
            <a:chOff x="0" y="0"/>
            <a:chExt cx="2924234" cy="20104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924234" cy="201042"/>
            </a:xfrm>
            <a:custGeom>
              <a:avLst/>
              <a:gdLst/>
              <a:ahLst/>
              <a:cxnLst/>
              <a:rect l="l" t="t" r="r" b="b"/>
              <a:pathLst>
                <a:path w="2924234" h="201042">
                  <a:moveTo>
                    <a:pt x="0" y="0"/>
                  </a:moveTo>
                  <a:lnTo>
                    <a:pt x="2924234" y="0"/>
                  </a:lnTo>
                  <a:lnTo>
                    <a:pt x="2924234" y="201042"/>
                  </a:lnTo>
                  <a:lnTo>
                    <a:pt x="0" y="201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FF3131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2924234" cy="248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1033291" y="8819515"/>
            <a:ext cx="5930027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타겟 메서드의 실행 시간을 측정해주는 로직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19425" y="1898338"/>
            <a:ext cx="16049149" cy="7563161"/>
          </a:xfrm>
          <a:custGeom>
            <a:avLst/>
            <a:gdLst/>
            <a:ahLst/>
            <a:cxnLst/>
            <a:rect l="l" t="t" r="r" b="b"/>
            <a:pathLst>
              <a:path w="16049149" h="7563161">
                <a:moveTo>
                  <a:pt x="0" y="0"/>
                </a:moveTo>
                <a:lnTo>
                  <a:pt x="16049150" y="0"/>
                </a:lnTo>
                <a:lnTo>
                  <a:pt x="16049150" y="7563161"/>
                </a:lnTo>
                <a:lnTo>
                  <a:pt x="0" y="75631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388132" y="4408743"/>
            <a:ext cx="7059053" cy="763332"/>
            <a:chOff x="0" y="0"/>
            <a:chExt cx="1859174" cy="20104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59175" cy="201042"/>
            </a:xfrm>
            <a:custGeom>
              <a:avLst/>
              <a:gdLst/>
              <a:ahLst/>
              <a:cxnLst/>
              <a:rect l="l" t="t" r="r" b="b"/>
              <a:pathLst>
                <a:path w="1859175" h="201042">
                  <a:moveTo>
                    <a:pt x="0" y="0"/>
                  </a:moveTo>
                  <a:lnTo>
                    <a:pt x="1859175" y="0"/>
                  </a:lnTo>
                  <a:lnTo>
                    <a:pt x="1859175" y="201042"/>
                  </a:lnTo>
                  <a:lnTo>
                    <a:pt x="0" y="201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FF3131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859174" cy="248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675044">
            <a:off x="8748681" y="2944719"/>
            <a:ext cx="2078636" cy="2318965"/>
          </a:xfrm>
          <a:custGeom>
            <a:avLst/>
            <a:gdLst/>
            <a:ahLst/>
            <a:cxnLst/>
            <a:rect l="l" t="t" r="r" b="b"/>
            <a:pathLst>
              <a:path w="2078636" h="2318965">
                <a:moveTo>
                  <a:pt x="0" y="0"/>
                </a:moveTo>
                <a:lnTo>
                  <a:pt x="2078636" y="0"/>
                </a:lnTo>
                <a:lnTo>
                  <a:pt x="2078636" y="2318965"/>
                </a:lnTo>
                <a:lnTo>
                  <a:pt x="0" y="23189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1028700" y="952500"/>
            <a:ext cx="1592176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스프링 AOP 구현 - 특정 어노테이션이 붙은 포인트에 해당 Aspect를 실행하는 방식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014513" y="2406404"/>
            <a:ext cx="3289935" cy="639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99" b="1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@PerfLogging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334000" y="3957892"/>
            <a:ext cx="2827543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dirty="0" err="1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어노테이션이름</a:t>
            </a:r>
            <a:endParaRPr lang="en-US" sz="2499" b="1" dirty="0">
              <a:solidFill>
                <a:srgbClr val="FFFFFF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74889" y="1817402"/>
            <a:ext cx="15138222" cy="7621837"/>
          </a:xfrm>
          <a:custGeom>
            <a:avLst/>
            <a:gdLst/>
            <a:ahLst/>
            <a:cxnLst/>
            <a:rect l="l" t="t" r="r" b="b"/>
            <a:pathLst>
              <a:path w="15138222" h="7621837">
                <a:moveTo>
                  <a:pt x="0" y="0"/>
                </a:moveTo>
                <a:lnTo>
                  <a:pt x="15138222" y="0"/>
                </a:lnTo>
                <a:lnTo>
                  <a:pt x="15138222" y="7621836"/>
                </a:lnTo>
                <a:lnTo>
                  <a:pt x="0" y="76218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990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952500"/>
            <a:ext cx="13367727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스프링 AOP 구현 - 특정 Bean 전체에 해당 기능을 적용시키는 방식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790158" y="4669204"/>
            <a:ext cx="6704325" cy="763332"/>
            <a:chOff x="0" y="0"/>
            <a:chExt cx="1765748" cy="20104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65748" cy="201042"/>
            </a:xfrm>
            <a:custGeom>
              <a:avLst/>
              <a:gdLst/>
              <a:ahLst/>
              <a:cxnLst/>
              <a:rect l="l" t="t" r="r" b="b"/>
              <a:pathLst>
                <a:path w="1765748" h="201042">
                  <a:moveTo>
                    <a:pt x="0" y="0"/>
                  </a:moveTo>
                  <a:lnTo>
                    <a:pt x="1765748" y="0"/>
                  </a:lnTo>
                  <a:lnTo>
                    <a:pt x="1765748" y="201042"/>
                  </a:lnTo>
                  <a:lnTo>
                    <a:pt x="0" y="201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FF3131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765748" cy="248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952500"/>
            <a:ext cx="2503587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References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022125"/>
            <a:ext cx="10584181" cy="392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u="sng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  <a:hlinkClick r:id="rId2" tooltip="https://hstory0208.tistory.com/entry/Spring-%EC%8A%A4%ED%94%84%EB%A7%81-AOP-Pointcut-%ED%91%9C%ED%98%84%EC%8B%9D"/>
              </a:rPr>
              <a:t>[Spring] 스프링 AOP - Pointcut 표현식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 b="1" u="sng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  <a:hlinkClick r:id="rId2" tooltip="https://hstory0208.tistory.com/entry/Spring-%EC%8A%A4%ED%94%84%EB%A7%81-AOP-Pointcut-%ED%91%9C%ED%98%84%EC%8B%9D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u="sng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  <a:hlinkClick r:id="rId3" tooltip="https://www.youtube.com/watch?v=hjDSKhyYK14&amp;t=344s"/>
              </a:rPr>
              <a:t>[10분 테코톡] 봄의 AOP와 SPRING AOP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 b="1" u="sng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  <a:hlinkClick r:id="rId3" tooltip="https://www.youtube.com/watch?v=hjDSKhyYK14&amp;t=344s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u="sng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  <a:hlinkClick r:id="rId4" tooltip="https://engkimbs.tistory.com/entry/%EC%8A%A4%ED%94%84%EB%A7%81AOP"/>
              </a:rPr>
              <a:t>[Spring] 스프링 AOP (Spring AOP) 총정리 : 개념, 프록시 기반 AOP, @AOP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 b="1" u="sng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  <a:hlinkClick r:id="rId4" tooltip="https://engkimbs.tistory.com/entry/%EC%8A%A4%ED%94%84%EB%A7%81AOP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u="sng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  <a:hlinkClick r:id="rId5" tooltip="https://code-lab1.tistory.com/193"/>
              </a:rPr>
              <a:t>[Spring] AOP(Aspect Oriented Programming)란? 스프링 AOP란?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endParaRPr lang="en-US" sz="2499" b="1" u="sng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  <a:hlinkClick r:id="rId5" tooltip="https://code-lab1.tistory.com/193"/>
            </a:endParaR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u="sng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  <a:hlinkClick r:id="rId6" tooltip="https://velog.io/@bernard/Spring-AOP-%EA%B0%84%EB%8B%A8-%EC%A0%95%EB%A6%AC"/>
              </a:rPr>
              <a:t>Spring AOP 간단 정리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274659" y="4482465"/>
            <a:ext cx="3738682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감사합니다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700117" y="2547621"/>
            <a:ext cx="6887766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Aspect Oriented Programming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952500"/>
            <a:ext cx="173384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AOP 란?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123584" y="3343497"/>
            <a:ext cx="4040832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관점 지향 프로그래밍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781672" y="5253148"/>
            <a:ext cx="12724656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어떤 로직을 기준으로 </a:t>
            </a:r>
            <a:r>
              <a:rPr lang="en-US" sz="33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핵심적인 관점</a:t>
            </a:r>
            <a:r>
              <a:rPr lang="en-US" sz="33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en-US" sz="33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부가적인 관점</a:t>
            </a:r>
            <a:r>
              <a:rPr lang="en-US" sz="33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으로 나누어서 보고 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그 관점을 기준으로 각각 </a:t>
            </a:r>
            <a:r>
              <a:rPr lang="en-US" sz="3399" b="1">
                <a:solidFill>
                  <a:srgbClr val="FD5B43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모듈화</a:t>
            </a:r>
            <a:r>
              <a:rPr lang="en-US" sz="33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하는 방식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640833" y="7020604"/>
            <a:ext cx="9006334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*모듈화: 어떤 공통된 로직이나 기능을 하나의 단위로 묶는 것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33673" y="3967716"/>
            <a:ext cx="2907209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핵심적인 관점 </a:t>
            </a:r>
            <a:r>
              <a:rPr lang="en-US" sz="35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87462" y="3967716"/>
            <a:ext cx="2651224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부가적인 관점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21258" y="5189567"/>
            <a:ext cx="250433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비즈니스 로직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516419" y="5189567"/>
            <a:ext cx="7193310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핵심 로직을 실행하기 위해 행해지는 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데이터베이스 연결, 로깅, 파일 입출력 등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52500"/>
            <a:ext cx="173384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AOP 란?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5947292" y="2042254"/>
            <a:ext cx="6393417" cy="2450002"/>
          </a:xfrm>
          <a:custGeom>
            <a:avLst/>
            <a:gdLst/>
            <a:ahLst/>
            <a:cxnLst/>
            <a:rect l="l" t="t" r="r" b="b"/>
            <a:pathLst>
              <a:path w="6393417" h="2450002">
                <a:moveTo>
                  <a:pt x="0" y="0"/>
                </a:moveTo>
                <a:lnTo>
                  <a:pt x="6393416" y="0"/>
                </a:lnTo>
                <a:lnTo>
                  <a:pt x="6393416" y="2450002"/>
                </a:lnTo>
                <a:lnTo>
                  <a:pt x="0" y="24500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9453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952500"/>
            <a:ext cx="173384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AOP 란?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5947292" y="2042254"/>
            <a:ext cx="6393417" cy="7216046"/>
          </a:xfrm>
          <a:custGeom>
            <a:avLst/>
            <a:gdLst/>
            <a:ahLst/>
            <a:cxnLst/>
            <a:rect l="l" t="t" r="r" b="b"/>
            <a:pathLst>
              <a:path w="6393417" h="7216046">
                <a:moveTo>
                  <a:pt x="0" y="0"/>
                </a:moveTo>
                <a:lnTo>
                  <a:pt x="6393416" y="0"/>
                </a:lnTo>
                <a:lnTo>
                  <a:pt x="6393416" y="7216046"/>
                </a:lnTo>
                <a:lnTo>
                  <a:pt x="0" y="72160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952500"/>
            <a:ext cx="173384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AOP 란?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493371" y="4412885"/>
            <a:ext cx="11301259" cy="4845415"/>
          </a:xfrm>
          <a:custGeom>
            <a:avLst/>
            <a:gdLst/>
            <a:ahLst/>
            <a:cxnLst/>
            <a:rect l="l" t="t" r="r" b="b"/>
            <a:pathLst>
              <a:path w="11301259" h="4845415">
                <a:moveTo>
                  <a:pt x="0" y="0"/>
                </a:moveTo>
                <a:lnTo>
                  <a:pt x="11301258" y="0"/>
                </a:lnTo>
                <a:lnTo>
                  <a:pt x="11301258" y="4845415"/>
                </a:lnTo>
                <a:lnTo>
                  <a:pt x="0" y="48454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952500"/>
            <a:ext cx="173384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AOP 란?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50260" y="2452281"/>
            <a:ext cx="15709040" cy="1180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횡단 관심사(Cross-cutting Concern)의 분리를 허용함으로써 모듈성을 증가시키는 것이 목적인 프로그래밍 패러다임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8145" y="2365061"/>
            <a:ext cx="5658564" cy="1083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AOP</a:t>
            </a:r>
          </a:p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(Aspect-Oriented Programming)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379354" y="2365061"/>
            <a:ext cx="5636895" cy="1083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OOP</a:t>
            </a:r>
          </a:p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(Object-Oriented Programming)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922145" y="4063468"/>
            <a:ext cx="4551313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모든 데이터를 현실에 빗대어 </a:t>
            </a:r>
          </a:p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객체로 다루는 프로그래밍 기법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4311118"/>
            <a:ext cx="7946854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FD5B43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OOP를 보완</a:t>
            </a:r>
            <a:r>
              <a:rPr lang="en-US" sz="27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하기 위한 개념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52500"/>
            <a:ext cx="2810681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AOP vs OOP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5659223"/>
            <a:ext cx="8338203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핵심 비즈니스 로직이든, 부가 기능의 로직이든 </a:t>
            </a:r>
          </a:p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하나의 객체</a:t>
            </a:r>
            <a:r>
              <a:rPr lang="en-US" sz="2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로 분리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004224" y="7435953"/>
            <a:ext cx="4387155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=&gt; 기능들을 어떻게 바라보고 </a:t>
            </a:r>
          </a:p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나눠쓸지에 대한 정의가 부족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92573" y="5906873"/>
            <a:ext cx="833820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부가 기능을 핵심 비즈니스 로직과 분리</a:t>
            </a:r>
          </a:p>
        </p:txBody>
      </p:sp>
      <p:sp>
        <p:nvSpPr>
          <p:cNvPr id="13" name="AutoShape 13"/>
          <p:cNvSpPr/>
          <p:nvPr/>
        </p:nvSpPr>
        <p:spPr>
          <a:xfrm flipV="1">
            <a:off x="9144000" y="1793978"/>
            <a:ext cx="9525" cy="6984008"/>
          </a:xfrm>
          <a:prstGeom prst="line">
            <a:avLst/>
          </a:prstGeom>
          <a:ln w="19050" cap="flat">
            <a:solidFill>
              <a:srgbClr val="9F9F9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B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517607" y="1929924"/>
            <a:ext cx="11252785" cy="7328376"/>
          </a:xfrm>
          <a:custGeom>
            <a:avLst/>
            <a:gdLst/>
            <a:ahLst/>
            <a:cxnLst/>
            <a:rect l="l" t="t" r="r" b="b"/>
            <a:pathLst>
              <a:path w="11252785" h="7328376">
                <a:moveTo>
                  <a:pt x="0" y="0"/>
                </a:moveTo>
                <a:lnTo>
                  <a:pt x="11252786" y="0"/>
                </a:lnTo>
                <a:lnTo>
                  <a:pt x="11252786" y="7328376"/>
                </a:lnTo>
                <a:lnTo>
                  <a:pt x="0" y="73283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952500"/>
            <a:ext cx="2810681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AOP 용어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957</Words>
  <Application>Microsoft Office PowerPoint</Application>
  <PresentationFormat>Custom</PresentationFormat>
  <Paragraphs>184</Paragraphs>
  <Slides>24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Source Han Sans KR Bold</vt:lpstr>
      <vt:lpstr>Source Han Sans KR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AOP가 무엇일까? AOP의 장점 AOP 용어 AOP를 구현하는 방법 Spring에서 AOP를 구현한 방법 Spring에서 AOP 사용하기 AOP의 개념 - AOP는 무엇이고, 왜 필요할까? AOP 용어 - 포인트컷은 뭐고, 어드바이스는 또 뭐야? 스프링에서의 AOP 동작 과정 - 스프링 AOP에서는 프록시를 사용한다는데... 스프링 AOP 구현 예시 - 장바구니 미션 예시를 통한 AOP 구현 예시</dc:title>
  <cp:lastModifiedBy>Suhyeon Lee</cp:lastModifiedBy>
  <cp:revision>3</cp:revision>
  <dcterms:created xsi:type="dcterms:W3CDTF">2006-08-16T00:00:00Z</dcterms:created>
  <dcterms:modified xsi:type="dcterms:W3CDTF">2024-09-12T05:15:16Z</dcterms:modified>
  <dc:identifier>DAGQVhRWn9Q</dc:identifier>
</cp:coreProperties>
</file>

<file path=docProps/thumbnail.jpeg>
</file>